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Crimson Pro"/>
      <p:regular r:id="rId20"/>
    </p:embeddedFont>
    <p:embeddedFont>
      <p:font typeface="Crimson Pro"/>
      <p:regular r:id="rId21"/>
    </p:embeddedFont>
    <p:embeddedFont>
      <p:font typeface="Crimson Pro"/>
      <p:regular r:id="rId22"/>
    </p:embeddedFont>
    <p:embeddedFont>
      <p:font typeface="Crimson Pro"/>
      <p:regular r:id="rId23"/>
    </p:embeddedFont>
    <p:embeddedFont>
      <p:font typeface="Crimson Pro"/>
      <p:regular r:id="rId24"/>
    </p:embeddedFont>
    <p:embeddedFont>
      <p:font typeface="Crimson Pro"/>
      <p:regular r:id="rId25"/>
    </p:embeddedFont>
    <p:embeddedFont>
      <p:font typeface="Crimson Pro"/>
      <p:regular r:id="rId26"/>
    </p:embeddedFont>
    <p:embeddedFont>
      <p:font typeface="Crimson Pro"/>
      <p:regular r:id="rId27"/>
    </p:embeddedFont>
    <p:embeddedFont>
      <p:font typeface="Crimson Pro"/>
      <p:regular r:id="rId28"/>
    </p:embeddedFont>
    <p:embeddedFont>
      <p:font typeface="Crimson Pro"/>
      <p:regular r:id="rId29"/>
    </p:embeddedFont>
    <p:embeddedFont>
      <p:font typeface="Crimson Pro"/>
      <p:regular r:id="rId30"/>
    </p:embeddedFont>
    <p:embeddedFont>
      <p:font typeface="Crimson Pro"/>
      <p:regular r:id="rId31"/>
    </p:embeddedFont>
    <p:embeddedFont>
      <p:font typeface="Crimson Pro"/>
      <p:regular r:id="rId32"/>
    </p:embeddedFont>
    <p:embeddedFont>
      <p:font typeface="Open Sans"/>
      <p:regular r:id="rId33"/>
    </p:embeddedFont>
    <p:embeddedFont>
      <p:font typeface="Open Sans"/>
      <p:regular r:id="rId34"/>
    </p:embeddedFont>
    <p:embeddedFont>
      <p:font typeface="Open Sans"/>
      <p:regular r:id="rId35"/>
    </p:embeddedFont>
    <p:embeddedFont>
      <p:font typeface="Open Sans"/>
      <p:regular r:id="rId3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Relationship Id="rId25" Type="http://schemas.openxmlformats.org/officeDocument/2006/relationships/font" Target="fonts/font9.fntdata"/><Relationship Id="rId26" Type="http://schemas.openxmlformats.org/officeDocument/2006/relationships/font" Target="fonts/font10.fntdata"/><Relationship Id="rId27" Type="http://schemas.openxmlformats.org/officeDocument/2006/relationships/font" Target="fonts/font11.fntdata"/><Relationship Id="rId28" Type="http://schemas.openxmlformats.org/officeDocument/2006/relationships/font" Target="fonts/font12.fntdata"/><Relationship Id="rId29" Type="http://schemas.openxmlformats.org/officeDocument/2006/relationships/font" Target="fonts/font13.fntdata"/><Relationship Id="rId30" Type="http://schemas.openxmlformats.org/officeDocument/2006/relationships/font" Target="fonts/font14.fntdata"/><Relationship Id="rId31" Type="http://schemas.openxmlformats.org/officeDocument/2006/relationships/font" Target="fonts/font15.fntdata"/><Relationship Id="rId32" Type="http://schemas.openxmlformats.org/officeDocument/2006/relationships/font" Target="fonts/font16.fntdata"/><Relationship Id="rId33" Type="http://schemas.openxmlformats.org/officeDocument/2006/relationships/font" Target="fonts/font17.fntdata"/><Relationship Id="rId34" Type="http://schemas.openxmlformats.org/officeDocument/2006/relationships/font" Target="fonts/font18.fntdata"/><Relationship Id="rId35" Type="http://schemas.openxmlformats.org/officeDocument/2006/relationships/font" Target="fonts/font19.fntdata"/><Relationship Id="rId36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3840" y="1384935"/>
            <a:ext cx="14142720" cy="5459611"/>
          </a:xfrm>
          <a:prstGeom prst="roundRect">
            <a:avLst>
              <a:gd name="adj" fmla="val 2892"/>
            </a:avLst>
          </a:prstGeom>
          <a:solidFill>
            <a:srgbClr val="FFFCFA"/>
          </a:solidFill>
          <a:ln w="7620">
            <a:solidFill>
              <a:srgbClr val="E5E0DF"/>
            </a:solidFill>
            <a:prstDash val="solid"/>
          </a:ln>
          <a:effectLst>
            <a:outerShdw sx="100000" sy="100000" kx="0" ky="0" algn="bl" rotWithShape="0" blurRad="81280" dist="54610" dir="540000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0" y="2285881"/>
            <a:ext cx="3657600" cy="3657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1198" y="1987868"/>
            <a:ext cx="7304484" cy="189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00"/>
              </a:lnSpc>
              <a:buNone/>
            </a:pPr>
            <a:r>
              <a:rPr lang="en-US" sz="59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Beneficios de la IA en la Educación Superior</a:t>
            </a:r>
            <a:endParaRPr lang="en-US" sz="5950" dirty="0"/>
          </a:p>
        </p:txBody>
      </p:sp>
      <p:sp>
        <p:nvSpPr>
          <p:cNvPr id="5" name="Text 2"/>
          <p:cNvSpPr/>
          <p:nvPr/>
        </p:nvSpPr>
        <p:spPr>
          <a:xfrm>
            <a:off x="1011198" y="4207907"/>
            <a:ext cx="7304484" cy="1403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inteligencia artificial (IA) está transformando rápidamente el mundo, y la educación superior no es una excepción. Esta tecnología ofrece oportunidades sin precedentes para mejorar la experiencia educativa y preparar a los estudiantes para el futuro.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1011198" y="5874306"/>
            <a:ext cx="350758" cy="350758"/>
          </a:xfrm>
          <a:prstGeom prst="roundRect">
            <a:avLst>
              <a:gd name="adj" fmla="val 2606664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18" y="5881926"/>
            <a:ext cx="335518" cy="3355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71493" y="5857994"/>
            <a:ext cx="2074664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Maiza Reyes</a:t>
            </a:r>
            <a:endParaRPr lang="en-US" sz="21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4494" y="243840"/>
            <a:ext cx="13201412" cy="7771328"/>
          </a:xfrm>
          <a:prstGeom prst="roundRect">
            <a:avLst>
              <a:gd name="adj" fmla="val 1896"/>
            </a:avLst>
          </a:prstGeom>
          <a:solidFill>
            <a:srgbClr val="FFFCFA"/>
          </a:solidFill>
          <a:ln w="7620">
            <a:solidFill>
              <a:srgbClr val="E5E0DF"/>
            </a:solidFill>
            <a:prstDash val="solid"/>
          </a:ln>
          <a:effectLst>
            <a:outerShdw sx="100000" sy="100000" kx="0" ky="0" algn="bl" rotWithShape="0" blurRad="76200" dist="50800" dir="5400000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430774" y="806648"/>
            <a:ext cx="11768852" cy="1279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Conclusiones y Recomendaciones para la Implementación de la IA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1430774" y="2495193"/>
            <a:ext cx="11768852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tiene un gran potencial para transformar la educación superior, pero es fundamental implementarla de manera estratégica y responsable.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430774" y="3380184"/>
            <a:ext cx="11768852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Las universidades deben considerar los desafíos éticos y prácticos relacionados con la privacidad de los datos, la equidad y el acceso.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430774" y="4495324"/>
            <a:ext cx="460415" cy="460415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603534" y="4572000"/>
            <a:ext cx="114895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2095857" y="4495324"/>
            <a:ext cx="2749034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Estrategia y Planificación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2095857" y="4937879"/>
            <a:ext cx="5117068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Desarrollar un plan claro para la implementación de la IA, considerando los objetivos educativos y los recursos disponibles.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417594" y="4495324"/>
            <a:ext cx="460415" cy="460415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569517" y="4572000"/>
            <a:ext cx="156567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082677" y="4495324"/>
            <a:ext cx="2777609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Capacitación y Desarrollo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082677" y="4937879"/>
            <a:ext cx="5117068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Brindar capacitación a los profesores y estudiantes sobre el uso y la ética de la IA.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430774" y="6354961"/>
            <a:ext cx="460415" cy="460415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586032" y="6431637"/>
            <a:ext cx="149900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2095857" y="6354961"/>
            <a:ext cx="2558415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Colaboración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2095857" y="6797516"/>
            <a:ext cx="5117068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Establecer alianzas con expertos en IA para aprovechar su experiencia y recursos.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417594" y="6354961"/>
            <a:ext cx="460415" cy="460415"/>
          </a:xfrm>
          <a:prstGeom prst="roundRect">
            <a:avLst>
              <a:gd name="adj" fmla="val 1867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564993" y="6431637"/>
            <a:ext cx="165497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8082677" y="6354961"/>
            <a:ext cx="2794516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Evaluación y Seguimiento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8082677" y="6797516"/>
            <a:ext cx="5117068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Evaluar el impacto de la IA en el aprendizaje y el rendimiento de los estudiantes.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92461" y="243840"/>
            <a:ext cx="11445478" cy="7777043"/>
          </a:xfrm>
          <a:prstGeom prst="roundRect">
            <a:avLst>
              <a:gd name="adj" fmla="val 1643"/>
            </a:avLst>
          </a:prstGeom>
          <a:solidFill>
            <a:srgbClr val="FFFCFA"/>
          </a:solidFill>
          <a:ln w="7620">
            <a:solidFill>
              <a:srgbClr val="E5E0DF"/>
            </a:solidFill>
            <a:prstDash val="solid"/>
          </a:ln>
          <a:effectLst>
            <a:outerShdw sx="100000" sy="100000" kx="0" ky="0" algn="bl" rotWithShape="0" blurRad="66040" dist="43180" dir="540000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2461" y="243840"/>
            <a:ext cx="4291965" cy="77770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05456" y="731758"/>
            <a:ext cx="5911334" cy="1108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Definición y Conceptos Clave de la IA</a:t>
            </a:r>
            <a:endParaRPr lang="en-US" sz="3450" dirty="0"/>
          </a:p>
        </p:txBody>
      </p:sp>
      <p:sp>
        <p:nvSpPr>
          <p:cNvPr id="5" name="Text 2"/>
          <p:cNvSpPr/>
          <p:nvPr/>
        </p:nvSpPr>
        <p:spPr>
          <a:xfrm>
            <a:off x="6505456" y="2106811"/>
            <a:ext cx="5911334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se refiere a la capacidad de las máquinas para realizar tareas que normalmente requieren inteligencia humana.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505456" y="2874050"/>
            <a:ext cx="5911334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 la educación, la IA abarca áreas como el aprendizaje automático, el procesamiento del lenguaje natural y la visión artificial.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505456" y="3840837"/>
            <a:ext cx="399217" cy="39921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55237" y="3907274"/>
            <a:ext cx="99536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082076" y="3840837"/>
            <a:ext cx="227111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Aprendizaje Automático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082076" y="4224457"/>
            <a:ext cx="2290405" cy="1419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algoritmos aprenden de los datos para mejorar la precisión de las predicciones y tomar decisiones.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9549884" y="3840837"/>
            <a:ext cx="399217" cy="39921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81567" y="3907274"/>
            <a:ext cx="135731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10126504" y="3840837"/>
            <a:ext cx="2290405" cy="554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Procesamiento del Lenguaje Natural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0126504" y="4501634"/>
            <a:ext cx="2290405" cy="1703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Las computadoras comprenden y procesan el lenguaje humano para tareas como la traducción automática y la creación de contenido.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505456" y="6581656"/>
            <a:ext cx="399217" cy="39921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639997" y="6648093"/>
            <a:ext cx="130016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7082076" y="6581656"/>
            <a:ext cx="2218015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Visión Artificial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7082076" y="6965275"/>
            <a:ext cx="5334714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Las máquinas "ven" y analizan imágenes para reconocer objetos, detectar patrones y tomar decisiones.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75266" y="243840"/>
            <a:ext cx="12279868" cy="7763947"/>
          </a:xfrm>
          <a:prstGeom prst="roundRect">
            <a:avLst>
              <a:gd name="adj" fmla="val 1766"/>
            </a:avLst>
          </a:prstGeom>
          <a:solidFill>
            <a:srgbClr val="FFFCFA"/>
          </a:solidFill>
          <a:ln w="7620">
            <a:solidFill>
              <a:srgbClr val="E5E0DF"/>
            </a:solidFill>
            <a:prstDash val="solid"/>
          </a:ln>
          <a:effectLst>
            <a:outerShdw sx="100000" sy="100000" kx="0" ky="0" algn="bl" rotWithShape="0" blurRad="71120" dist="46990" dir="5400000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841540" y="767358"/>
            <a:ext cx="9050417" cy="594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Aplicaciones de la IA en el Ámbito Académico</a:t>
            </a:r>
            <a:endParaRPr lang="en-US" sz="3700" dirty="0"/>
          </a:p>
        </p:txBody>
      </p:sp>
      <p:sp>
        <p:nvSpPr>
          <p:cNvPr id="4" name="Text 2"/>
          <p:cNvSpPr/>
          <p:nvPr/>
        </p:nvSpPr>
        <p:spPr>
          <a:xfrm>
            <a:off x="1841540" y="1743075"/>
            <a:ext cx="1094732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está transformando la educación superior en diversas formas.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1841540" y="2261711"/>
            <a:ext cx="10947321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Desde la personalización del aprendizaje hasta la gestión administrativa, la IA está impactando cada aspecto de la experiencia educativa.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1841540" y="3275290"/>
            <a:ext cx="237982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Tutoría Inteligente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841540" y="3763089"/>
            <a:ext cx="3339108" cy="1218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sistemas de IA proporcionan tutoría personalizada, adaptándose al ritmo y estilo de aprendizaje de cada estudiante.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2146102" y="5152668"/>
            <a:ext cx="3034546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1"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Identificación de necesidades específicas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2146102" y="5828348"/>
            <a:ext cx="303454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2"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Recomendaciones de recursos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2146102" y="6199465"/>
            <a:ext cx="303454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3"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Evaluación del progreso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5652611" y="3275290"/>
            <a:ext cx="2583537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Evaluación Automatizada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5652611" y="3763089"/>
            <a:ext cx="3339108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facilita la calificación automática de exámenes, ensayos y tareas.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5957173" y="4543544"/>
            <a:ext cx="3034546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1"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Ahorro de tiempo para los profesores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5957173" y="5219224"/>
            <a:ext cx="3034546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2"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Comentarios personalizados para los estudiantes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5957173" y="5894903"/>
            <a:ext cx="303454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3"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Evaluación objetiva y consistente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9463683" y="3275290"/>
            <a:ext cx="237982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Investigación y Análisis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9463683" y="3763089"/>
            <a:ext cx="3339108" cy="1522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permite analizar grandes conjuntos de datos para obtener insights sobre las tendencias educativas y mejorar la toma de decisiones.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9768245" y="5457230"/>
            <a:ext cx="3034546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1"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Identificación de patrones y tendencias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9768245" y="6132909"/>
            <a:ext cx="3034546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2"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Análisis de datos de rendimiento estudiantil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9768245" y="6808589"/>
            <a:ext cx="3034546" cy="609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Font typeface="+mj-lt"/>
              <a:buAutoNum type="arabicPeriod" startAt="3"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Optimización de programas educativos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48408" y="243840"/>
            <a:ext cx="11533465" cy="7777520"/>
          </a:xfrm>
          <a:prstGeom prst="roundRect">
            <a:avLst>
              <a:gd name="adj" fmla="val 1655"/>
            </a:avLst>
          </a:prstGeom>
          <a:solidFill>
            <a:srgbClr val="FFFCFA"/>
          </a:solidFill>
          <a:ln w="7620">
            <a:solidFill>
              <a:srgbClr val="E5E0DF"/>
            </a:solidFill>
            <a:prstDash val="solid"/>
          </a:ln>
          <a:effectLst>
            <a:outerShdw sx="100000" sy="100000" kx="0" ky="0" algn="bl" rotWithShape="0" blurRad="66040" dist="44450" dir="540000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8408" y="243840"/>
            <a:ext cx="4324945" cy="777752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888" y="2707481"/>
            <a:ext cx="3877866" cy="28502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99146" y="735568"/>
            <a:ext cx="5956816" cy="11175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Mejora del Aprendizaje y el Rendimiento Estudiantil</a:t>
            </a:r>
            <a:endParaRPr lang="en-US" sz="3500" dirty="0"/>
          </a:p>
        </p:txBody>
      </p:sp>
      <p:sp>
        <p:nvSpPr>
          <p:cNvPr id="6" name="Text 2"/>
          <p:cNvSpPr/>
          <p:nvPr/>
        </p:nvSpPr>
        <p:spPr>
          <a:xfrm>
            <a:off x="6499146" y="2121218"/>
            <a:ext cx="5956816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puede ayudar a los estudiantes a mejorar su rendimiento académico y a desarrollar habilidades esenciales.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146" y="2894528"/>
            <a:ext cx="894040" cy="14304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61315" y="3073241"/>
            <a:ext cx="2513290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Aprendizaje Personalizado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661315" y="3459837"/>
            <a:ext cx="4794647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sistemas de IA adaptan el contenido y la velocidad del aprendizaje a las necesidades de cada estudiante.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146" y="4324945"/>
            <a:ext cx="894040" cy="16023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61315" y="4503658"/>
            <a:ext cx="2799040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Retroalimentación Inmediata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661315" y="4890254"/>
            <a:ext cx="4794647" cy="858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proporciona comentarios en tiempo real sobre el progreso del estudiante, lo que permite corregir errores y mejorar el aprendizaje.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146" y="5927288"/>
            <a:ext cx="894040" cy="160234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61315" y="6106001"/>
            <a:ext cx="3934301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Identificación de Fortalezas y Debilidades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661315" y="6492597"/>
            <a:ext cx="4794647" cy="858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puede identificar las áreas donde los estudiantes necesitan ayuda adicional y recomendar recursos específicos.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66330" y="243840"/>
            <a:ext cx="10497622" cy="7806095"/>
          </a:xfrm>
          <a:prstGeom prst="roundRect">
            <a:avLst>
              <a:gd name="adj" fmla="val 1501"/>
            </a:avLst>
          </a:prstGeom>
          <a:solidFill>
            <a:srgbClr val="FFFCFA"/>
          </a:solidFill>
          <a:ln w="7620">
            <a:solidFill>
              <a:srgbClr val="E5E0DF"/>
            </a:solidFill>
            <a:prstDash val="solid"/>
          </a:ln>
          <a:effectLst>
            <a:outerShdw sx="100000" sy="100000" kx="0" ky="0" algn="bl" rotWithShape="0" blurRad="60960" dist="40640" dir="540000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6330" y="243840"/>
            <a:ext cx="3936563" cy="780609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688" y="2259925"/>
            <a:ext cx="3529727" cy="3773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72488" y="691396"/>
            <a:ext cx="5421749" cy="1017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Personalización de la Experiencia Educativa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6572488" y="1952506"/>
            <a:ext cx="5421749" cy="520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permite crear experiencias educativas personalizadas que se adaptan a las necesidades y preferencias de cada estudiante.</a:t>
            </a:r>
            <a:endParaRPr lang="en-US" sz="1250" dirty="0"/>
          </a:p>
        </p:txBody>
      </p:sp>
      <p:sp>
        <p:nvSpPr>
          <p:cNvPr id="7" name="Text 3"/>
          <p:cNvSpPr/>
          <p:nvPr/>
        </p:nvSpPr>
        <p:spPr>
          <a:xfrm>
            <a:off x="6572488" y="2656284"/>
            <a:ext cx="5421749" cy="520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sistemas de IA pueden recomendar recursos específicos, ajustar la dificultad de las tareas y ofrecer apoyo adicional cuando sea necesario.</a:t>
            </a:r>
            <a:endParaRPr lang="en-US" sz="1250" dirty="0"/>
          </a:p>
        </p:txBody>
      </p:sp>
      <p:sp>
        <p:nvSpPr>
          <p:cNvPr id="8" name="Shape 4"/>
          <p:cNvSpPr/>
          <p:nvPr/>
        </p:nvSpPr>
        <p:spPr>
          <a:xfrm>
            <a:off x="6572488" y="3360063"/>
            <a:ext cx="5421749" cy="4242316"/>
          </a:xfrm>
          <a:prstGeom prst="roundRect">
            <a:avLst>
              <a:gd name="adj" fmla="val 161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6580108" y="3367683"/>
            <a:ext cx="5406509" cy="4708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6742867" y="3472934"/>
            <a:ext cx="2374106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Beneficios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9449872" y="3472934"/>
            <a:ext cx="2374106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Detalles</a:t>
            </a:r>
            <a:endParaRPr lang="en-US" sz="1250" dirty="0"/>
          </a:p>
        </p:txBody>
      </p:sp>
      <p:sp>
        <p:nvSpPr>
          <p:cNvPr id="12" name="Shape 8"/>
          <p:cNvSpPr/>
          <p:nvPr/>
        </p:nvSpPr>
        <p:spPr>
          <a:xfrm>
            <a:off x="6580108" y="3838575"/>
            <a:ext cx="5406509" cy="12520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742867" y="3943826"/>
            <a:ext cx="2374106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Motivación</a:t>
            </a:r>
            <a:endParaRPr lang="en-US" sz="1250" dirty="0"/>
          </a:p>
        </p:txBody>
      </p:sp>
      <p:sp>
        <p:nvSpPr>
          <p:cNvPr id="14" name="Text 10"/>
          <p:cNvSpPr/>
          <p:nvPr/>
        </p:nvSpPr>
        <p:spPr>
          <a:xfrm>
            <a:off x="9449872" y="3943826"/>
            <a:ext cx="2374106" cy="1041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estudiantes se sienten más motivados y comprometidos cuando aprenden a su propio ritmo.</a:t>
            </a:r>
            <a:endParaRPr lang="en-US" sz="1250" dirty="0"/>
          </a:p>
        </p:txBody>
      </p:sp>
      <p:sp>
        <p:nvSpPr>
          <p:cNvPr id="15" name="Shape 11"/>
          <p:cNvSpPr/>
          <p:nvPr/>
        </p:nvSpPr>
        <p:spPr>
          <a:xfrm>
            <a:off x="6580108" y="5090636"/>
            <a:ext cx="5406509" cy="15124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6742867" y="5195888"/>
            <a:ext cx="2374106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Eficiencia</a:t>
            </a:r>
            <a:endParaRPr lang="en-US" sz="1250" dirty="0"/>
          </a:p>
        </p:txBody>
      </p:sp>
      <p:sp>
        <p:nvSpPr>
          <p:cNvPr id="17" name="Text 13"/>
          <p:cNvSpPr/>
          <p:nvPr/>
        </p:nvSpPr>
        <p:spPr>
          <a:xfrm>
            <a:off x="9449872" y="5195888"/>
            <a:ext cx="2374106" cy="130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optimiza el tiempo de estudio, permitiendo a los estudiantes concentrarse en las áreas donde necesitan más ayuda.</a:t>
            </a:r>
            <a:endParaRPr lang="en-US" sz="1250" dirty="0"/>
          </a:p>
        </p:txBody>
      </p:sp>
      <p:sp>
        <p:nvSpPr>
          <p:cNvPr id="18" name="Shape 14"/>
          <p:cNvSpPr/>
          <p:nvPr/>
        </p:nvSpPr>
        <p:spPr>
          <a:xfrm>
            <a:off x="6580108" y="6603087"/>
            <a:ext cx="5406509" cy="9916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6742867" y="6708338"/>
            <a:ext cx="2374106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Aprendizaje Profundo</a:t>
            </a:r>
            <a:endParaRPr lang="en-US" sz="1250" dirty="0"/>
          </a:p>
        </p:txBody>
      </p:sp>
      <p:sp>
        <p:nvSpPr>
          <p:cNvPr id="20" name="Text 16"/>
          <p:cNvSpPr/>
          <p:nvPr/>
        </p:nvSpPr>
        <p:spPr>
          <a:xfrm>
            <a:off x="9449872" y="6708338"/>
            <a:ext cx="2374106" cy="781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personalización facilita la comprensión profunda de los conceptos.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85511" y="243840"/>
            <a:ext cx="10259378" cy="7795974"/>
          </a:xfrm>
          <a:prstGeom prst="roundRect">
            <a:avLst>
              <a:gd name="adj" fmla="val 1469"/>
            </a:avLst>
          </a:prstGeom>
          <a:solidFill>
            <a:srgbClr val="FFFCFA"/>
          </a:solidFill>
          <a:ln w="7620">
            <a:solidFill>
              <a:srgbClr val="E5E0DF"/>
            </a:solidFill>
            <a:prstDash val="solid"/>
          </a:ln>
          <a:effectLst>
            <a:outerShdw sx="100000" sy="100000" kx="0" ky="0" algn="bl" rotWithShape="0" blurRad="58420" dist="39370" dir="540000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5511" y="243840"/>
            <a:ext cx="3847267" cy="779597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227" y="3171587"/>
            <a:ext cx="3449717" cy="19404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89395" y="681157"/>
            <a:ext cx="5298877" cy="994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Optimización de la Gestión y Administración Académica</a:t>
            </a:r>
            <a:endParaRPr lang="en-US" sz="3100" dirty="0"/>
          </a:p>
        </p:txBody>
      </p:sp>
      <p:sp>
        <p:nvSpPr>
          <p:cNvPr id="6" name="Text 2"/>
          <p:cNvSpPr/>
          <p:nvPr/>
        </p:nvSpPr>
        <p:spPr>
          <a:xfrm>
            <a:off x="6589395" y="1913811"/>
            <a:ext cx="5298877" cy="508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automatiza tareas administrativas, liberando tiempo a los profesores para que se concentren en la enseñanza y la investigación.</a:t>
            </a:r>
            <a:endParaRPr lang="en-US" sz="1250" dirty="0"/>
          </a:p>
        </p:txBody>
      </p:sp>
      <p:sp>
        <p:nvSpPr>
          <p:cNvPr id="7" name="Text 3"/>
          <p:cNvSpPr/>
          <p:nvPr/>
        </p:nvSpPr>
        <p:spPr>
          <a:xfrm>
            <a:off x="6589395" y="2601516"/>
            <a:ext cx="5298877" cy="76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sistemas de IA pueden gestionar inscripciones, horarios, calificaciones y otros procesos administrativos, lo que mejora la eficiencia y la precisión.</a:t>
            </a:r>
            <a:endParaRPr lang="en-US" sz="12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95" y="3543657"/>
            <a:ext cx="397550" cy="3975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589395" y="4100155"/>
            <a:ext cx="2139196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Optimización del Tiempo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6589395" y="4444008"/>
            <a:ext cx="2530197" cy="76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automatiza tareas repetitivas, liberando tiempo para actividades más estratégicas.</a:t>
            </a:r>
            <a:endParaRPr lang="en-US" sz="12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074" y="3543657"/>
            <a:ext cx="397550" cy="3975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58074" y="4100155"/>
            <a:ext cx="1988225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Gestión de Horarios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9358074" y="4444008"/>
            <a:ext cx="2530197" cy="76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sistemas de IA optimizan la planificación de clases y la gestión de recursos.</a:t>
            </a:r>
            <a:endParaRPr lang="en-US" sz="12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395" y="5684401"/>
            <a:ext cx="397550" cy="3975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589395" y="6240899"/>
            <a:ext cx="2530197" cy="496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Procesamiento de Documentos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6589395" y="6833235"/>
            <a:ext cx="2530197" cy="763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facilita la gestión de registros, solicitudes y otros documentos.</a:t>
            </a:r>
            <a:endParaRPr lang="en-US" sz="125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8074" y="5684401"/>
            <a:ext cx="397550" cy="39755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358074" y="6240899"/>
            <a:ext cx="1988225" cy="248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Análisis de Datos</a:t>
            </a:r>
            <a:endParaRPr lang="en-US" sz="1550" dirty="0"/>
          </a:p>
        </p:txBody>
      </p:sp>
      <p:sp>
        <p:nvSpPr>
          <p:cNvPr id="19" name="Text 11"/>
          <p:cNvSpPr/>
          <p:nvPr/>
        </p:nvSpPr>
        <p:spPr>
          <a:xfrm>
            <a:off x="9358074" y="6584752"/>
            <a:ext cx="2530197" cy="1017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proporciona insights sobre el rendimiento de los estudiantes, las tendencias educativas y la gestión de recursos.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58390" y="243840"/>
            <a:ext cx="9913501" cy="7803833"/>
          </a:xfrm>
          <a:prstGeom prst="roundRect">
            <a:avLst>
              <a:gd name="adj" fmla="val 1418"/>
            </a:avLst>
          </a:prstGeom>
          <a:solidFill>
            <a:srgbClr val="FFFCFA"/>
          </a:solidFill>
          <a:ln w="7620">
            <a:solidFill>
              <a:srgbClr val="E5E0DF"/>
            </a:solidFill>
            <a:prstDash val="solid"/>
          </a:ln>
          <a:effectLst>
            <a:outerShdw sx="100000" sy="100000" kx="0" ky="0" algn="bl" rotWithShape="0" blurRad="57150" dist="38100" dir="540000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8390" y="243840"/>
            <a:ext cx="3717488" cy="780383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438" y="1752600"/>
            <a:ext cx="3333274" cy="4786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13803" y="666512"/>
            <a:ext cx="5120045" cy="960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Fomento de la Creatividad y el Pensamiento Crítico</a:t>
            </a:r>
            <a:endParaRPr lang="en-US" sz="3000" dirty="0"/>
          </a:p>
        </p:txBody>
      </p:sp>
      <p:sp>
        <p:nvSpPr>
          <p:cNvPr id="6" name="Text 2"/>
          <p:cNvSpPr/>
          <p:nvPr/>
        </p:nvSpPr>
        <p:spPr>
          <a:xfrm>
            <a:off x="6613803" y="1857375"/>
            <a:ext cx="5120045" cy="737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no solo automatiza tareas, sino que también permite que los estudiantes se concentren en habilidades de alto nivel como la creatividad y el pensamiento crítico.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6613803" y="2767846"/>
            <a:ext cx="5120045" cy="737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sistemas de IA pueden proporcionar herramientas y recursos que ayudan a los estudiantes a explorar ideas, a desarrollar soluciones innovadoras y a analizar información de manera crítica.</a:t>
            </a:r>
            <a:endParaRPr lang="en-US" sz="1200" dirty="0"/>
          </a:p>
        </p:txBody>
      </p:sp>
      <p:sp>
        <p:nvSpPr>
          <p:cNvPr id="8" name="Shape 4"/>
          <p:cNvSpPr/>
          <p:nvPr/>
        </p:nvSpPr>
        <p:spPr>
          <a:xfrm>
            <a:off x="6832878" y="3678317"/>
            <a:ext cx="22860" cy="3946684"/>
          </a:xfrm>
          <a:prstGeom prst="roundRect">
            <a:avLst>
              <a:gd name="adj" fmla="val 282387"/>
            </a:avLst>
          </a:prstGeom>
          <a:solidFill>
            <a:srgbClr val="D1C8C6"/>
          </a:solidFill>
          <a:ln/>
        </p:spPr>
      </p:sp>
      <p:sp>
        <p:nvSpPr>
          <p:cNvPr id="9" name="Shape 5"/>
          <p:cNvSpPr/>
          <p:nvPr/>
        </p:nvSpPr>
        <p:spPr>
          <a:xfrm>
            <a:off x="6994327" y="4012644"/>
            <a:ext cx="537924" cy="22860"/>
          </a:xfrm>
          <a:prstGeom prst="roundRect">
            <a:avLst>
              <a:gd name="adj" fmla="val 282387"/>
            </a:avLst>
          </a:prstGeom>
          <a:solidFill>
            <a:srgbClr val="D1C8C6"/>
          </a:solidFill>
          <a:ln/>
        </p:spPr>
      </p:sp>
      <p:sp>
        <p:nvSpPr>
          <p:cNvPr id="10" name="Shape 6"/>
          <p:cNvSpPr/>
          <p:nvPr/>
        </p:nvSpPr>
        <p:spPr>
          <a:xfrm>
            <a:off x="6671429" y="3851196"/>
            <a:ext cx="345758" cy="345758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801088" y="3908822"/>
            <a:ext cx="86320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7689652" y="3831908"/>
            <a:ext cx="2028706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Resolución de Problemas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7689652" y="4164211"/>
            <a:ext cx="4044196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proporciona herramientas para analizar problemas complejos y generar soluciones creativas.</a:t>
            </a:r>
            <a:endParaRPr lang="en-US" sz="1200" dirty="0"/>
          </a:p>
        </p:txBody>
      </p:sp>
      <p:sp>
        <p:nvSpPr>
          <p:cNvPr id="14" name="Shape 10"/>
          <p:cNvSpPr/>
          <p:nvPr/>
        </p:nvSpPr>
        <p:spPr>
          <a:xfrm>
            <a:off x="6994327" y="5297448"/>
            <a:ext cx="537924" cy="22860"/>
          </a:xfrm>
          <a:prstGeom prst="roundRect">
            <a:avLst>
              <a:gd name="adj" fmla="val 282387"/>
            </a:avLst>
          </a:prstGeom>
          <a:solidFill>
            <a:srgbClr val="D1C8C6"/>
          </a:solidFill>
          <a:ln/>
        </p:spPr>
      </p:sp>
      <p:sp>
        <p:nvSpPr>
          <p:cNvPr id="15" name="Shape 11"/>
          <p:cNvSpPr/>
          <p:nvPr/>
        </p:nvSpPr>
        <p:spPr>
          <a:xfrm>
            <a:off x="6671429" y="5135999"/>
            <a:ext cx="345758" cy="345758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785491" y="5193625"/>
            <a:ext cx="117515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1800" dirty="0"/>
          </a:p>
        </p:txBody>
      </p:sp>
      <p:sp>
        <p:nvSpPr>
          <p:cNvPr id="17" name="Text 13"/>
          <p:cNvSpPr/>
          <p:nvPr/>
        </p:nvSpPr>
        <p:spPr>
          <a:xfrm>
            <a:off x="7689652" y="5116711"/>
            <a:ext cx="192119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Innovación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7689652" y="5449014"/>
            <a:ext cx="4044196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fomenta el desarrollo de nuevas ideas y la exploración de nuevas tecnologías.</a:t>
            </a:r>
            <a:endParaRPr lang="en-US" sz="1200" dirty="0"/>
          </a:p>
        </p:txBody>
      </p:sp>
      <p:sp>
        <p:nvSpPr>
          <p:cNvPr id="19" name="Shape 15"/>
          <p:cNvSpPr/>
          <p:nvPr/>
        </p:nvSpPr>
        <p:spPr>
          <a:xfrm>
            <a:off x="6994327" y="6582251"/>
            <a:ext cx="537924" cy="22860"/>
          </a:xfrm>
          <a:prstGeom prst="roundRect">
            <a:avLst>
              <a:gd name="adj" fmla="val 282387"/>
            </a:avLst>
          </a:prstGeom>
          <a:solidFill>
            <a:srgbClr val="D1C8C6"/>
          </a:solidFill>
          <a:ln/>
        </p:spPr>
      </p:sp>
      <p:sp>
        <p:nvSpPr>
          <p:cNvPr id="20" name="Shape 16"/>
          <p:cNvSpPr/>
          <p:nvPr/>
        </p:nvSpPr>
        <p:spPr>
          <a:xfrm>
            <a:off x="6671429" y="6420803"/>
            <a:ext cx="345758" cy="345758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6787991" y="6478429"/>
            <a:ext cx="112633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1800" dirty="0"/>
          </a:p>
        </p:txBody>
      </p:sp>
      <p:sp>
        <p:nvSpPr>
          <p:cNvPr id="22" name="Text 18"/>
          <p:cNvSpPr/>
          <p:nvPr/>
        </p:nvSpPr>
        <p:spPr>
          <a:xfrm>
            <a:off x="7689652" y="6401514"/>
            <a:ext cx="192119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Colaboración</a:t>
            </a:r>
            <a:endParaRPr lang="en-US" sz="1500" dirty="0"/>
          </a:p>
        </p:txBody>
      </p:sp>
      <p:sp>
        <p:nvSpPr>
          <p:cNvPr id="23" name="Text 19"/>
          <p:cNvSpPr/>
          <p:nvPr/>
        </p:nvSpPr>
        <p:spPr>
          <a:xfrm>
            <a:off x="7689652" y="6733818"/>
            <a:ext cx="4044196" cy="737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facilita la colaboración entre estudiantes y profesores, creando entornos de aprendizaje más dinámicos.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73010" y="243840"/>
            <a:ext cx="10284262" cy="7801689"/>
          </a:xfrm>
          <a:prstGeom prst="roundRect">
            <a:avLst>
              <a:gd name="adj" fmla="val 1472"/>
            </a:avLst>
          </a:prstGeom>
          <a:solidFill>
            <a:srgbClr val="FFFCFA"/>
          </a:solidFill>
          <a:ln w="7620">
            <a:solidFill>
              <a:srgbClr val="E5E0DF"/>
            </a:solidFill>
            <a:prstDash val="solid"/>
          </a:ln>
          <a:effectLst>
            <a:outerShdw sx="100000" sy="100000" kx="0" ky="0" algn="bl" rotWithShape="0" blurRad="59690" dist="39370" dir="5400000">
              <a:srgbClr val="000000">
                <a:alpha val="10000"/>
              </a:srgbClr>
            </a:outerShdw>
          </a:effectLst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3010" y="243840"/>
            <a:ext cx="3856553" cy="780168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201" y="2978944"/>
            <a:ext cx="3458051" cy="23313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87609" y="682228"/>
            <a:ext cx="5311497" cy="149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Detección Temprana de Dificultades y Necesidades de los Estudiantes</a:t>
            </a:r>
            <a:endParaRPr lang="en-US" sz="3100" dirty="0"/>
          </a:p>
        </p:txBody>
      </p:sp>
      <p:sp>
        <p:nvSpPr>
          <p:cNvPr id="6" name="Text 2"/>
          <p:cNvSpPr/>
          <p:nvPr/>
        </p:nvSpPr>
        <p:spPr>
          <a:xfrm>
            <a:off x="6587609" y="2416135"/>
            <a:ext cx="5311497" cy="765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puede identificar a los estudiantes que están en riesgo de fracaso académico y proporcionar apoyo personalizado para evitar que se atrasen.</a:t>
            </a:r>
            <a:endParaRPr lang="en-US" sz="1250" dirty="0"/>
          </a:p>
        </p:txBody>
      </p:sp>
      <p:sp>
        <p:nvSpPr>
          <p:cNvPr id="7" name="Text 3"/>
          <p:cNvSpPr/>
          <p:nvPr/>
        </p:nvSpPr>
        <p:spPr>
          <a:xfrm>
            <a:off x="6587609" y="3360539"/>
            <a:ext cx="5311497" cy="765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sistemas de IA pueden monitorear el progreso del estudiante, identificar patrones de comportamiento y alertar a los profesores sobre cualquier señal de alerta.</a:t>
            </a:r>
            <a:endParaRPr lang="en-US" sz="1250" dirty="0"/>
          </a:p>
        </p:txBody>
      </p:sp>
      <p:sp>
        <p:nvSpPr>
          <p:cNvPr id="8" name="Shape 4"/>
          <p:cNvSpPr/>
          <p:nvPr/>
        </p:nvSpPr>
        <p:spPr>
          <a:xfrm>
            <a:off x="6587609" y="4304943"/>
            <a:ext cx="2576036" cy="1953935"/>
          </a:xfrm>
          <a:prstGeom prst="roundRect">
            <a:avLst>
              <a:gd name="adj" fmla="val 342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754654" y="4471988"/>
            <a:ext cx="199298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Análisis de Datos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6754654" y="4816673"/>
            <a:ext cx="2241947" cy="1275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sistemas de IA analizan datos de rendimiento, asistencia y participación para detectar patrones que indican dificultades.</a:t>
            </a:r>
            <a:endParaRPr lang="en-US" sz="1250" dirty="0"/>
          </a:p>
        </p:txBody>
      </p:sp>
      <p:sp>
        <p:nvSpPr>
          <p:cNvPr id="11" name="Shape 7"/>
          <p:cNvSpPr/>
          <p:nvPr/>
        </p:nvSpPr>
        <p:spPr>
          <a:xfrm>
            <a:off x="9323070" y="4304943"/>
            <a:ext cx="2576036" cy="1953935"/>
          </a:xfrm>
          <a:prstGeom prst="roundRect">
            <a:avLst>
              <a:gd name="adj" fmla="val 342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490115" y="4471988"/>
            <a:ext cx="199298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Apoyo Personalizado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9490115" y="4816673"/>
            <a:ext cx="2241947" cy="1275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 sistemas de IA proporcionan recursos y apoyo individualizado para ayudar a los estudiantes a superar las dificultades.</a:t>
            </a:r>
            <a:endParaRPr lang="en-US" sz="1250" dirty="0"/>
          </a:p>
        </p:txBody>
      </p:sp>
      <p:sp>
        <p:nvSpPr>
          <p:cNvPr id="14" name="Shape 10"/>
          <p:cNvSpPr/>
          <p:nvPr/>
        </p:nvSpPr>
        <p:spPr>
          <a:xfrm>
            <a:off x="6587609" y="6418302"/>
            <a:ext cx="5311497" cy="1188839"/>
          </a:xfrm>
          <a:prstGeom prst="roundRect">
            <a:avLst>
              <a:gd name="adj" fmla="val 56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754654" y="6585347"/>
            <a:ext cx="199298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Prevención del Fracaso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6754654" y="6930033"/>
            <a:ext cx="4977408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permite la detección temprana de problemas, lo que aumenta la probabilidad de éxito académico.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91327" y="243840"/>
            <a:ext cx="12447746" cy="7765018"/>
          </a:xfrm>
          <a:prstGeom prst="roundRect">
            <a:avLst>
              <a:gd name="adj" fmla="val 1789"/>
            </a:avLst>
          </a:prstGeom>
          <a:solidFill>
            <a:srgbClr val="FFFCFA"/>
          </a:solidFill>
          <a:ln w="7620">
            <a:solidFill>
              <a:srgbClr val="E5E0DF"/>
            </a:solidFill>
            <a:prstDash val="solid"/>
          </a:ln>
          <a:effectLst>
            <a:outerShdw sx="100000" sy="100000" kx="0" ky="0" algn="bl" rotWithShape="0" blurRad="71120" dist="46990" dir="5400000">
              <a:srgbClr val="000000">
                <a:alpha val="1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1766768" y="774502"/>
            <a:ext cx="11096863" cy="1206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Ventajas Competitivas de la IA en la Educación Superior</a:t>
            </a:r>
            <a:endParaRPr lang="en-US" sz="3750" dirty="0"/>
          </a:p>
        </p:txBody>
      </p:sp>
      <p:sp>
        <p:nvSpPr>
          <p:cNvPr id="4" name="Text 2"/>
          <p:cNvSpPr/>
          <p:nvPr/>
        </p:nvSpPr>
        <p:spPr>
          <a:xfrm>
            <a:off x="1766768" y="2366486"/>
            <a:ext cx="11096863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Las universidades que adoptan la IA obtienen ventajas competitivas en el mercado educativo.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766768" y="2892266"/>
            <a:ext cx="11096863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les permite ofrecer una experiencia educativa más personalizada, eficiente y atractiva, lo que las convierte en opciones más atractivas para los estudiantes.</a:t>
            </a:r>
            <a:endParaRPr lang="en-US" sz="15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6768" y="3726775"/>
            <a:ext cx="3505914" cy="216681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766768" y="6134814"/>
            <a:ext cx="2704148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Atractivo para Estudiantes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766768" y="6552009"/>
            <a:ext cx="3505914" cy="926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permite ofrecer una experiencia educativa personalizada y de vanguardia.</a:t>
            </a:r>
            <a:endParaRPr lang="en-US" sz="15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124" y="3726775"/>
            <a:ext cx="3506033" cy="216681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562124" y="6134814"/>
            <a:ext cx="315325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Mejor Rendimiento Académico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562124" y="6552009"/>
            <a:ext cx="3506033" cy="926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ayuda a los estudiantes a mejorar su rendimiento y a desarrollar habilidades esenciales.</a:t>
            </a:r>
            <a:endParaRPr lang="en-US" sz="15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598" y="3726775"/>
            <a:ext cx="3505914" cy="216681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357598" y="6134814"/>
            <a:ext cx="273927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Investigación e Innovación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9357598" y="6552009"/>
            <a:ext cx="3505914" cy="926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IA facilita la investigación y el desarrollo de nuevas tecnologías educativas.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2024-09-27T18:03:06Z</dcterms:created>
  <dcterms:modified xsi:type="dcterms:W3CDTF">2024-09-27T18:03:06Z</dcterms:modified>
</cp:coreProperties>
</file>